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7" r:id="rId4"/>
    <p:sldId id="260" r:id="rId5"/>
    <p:sldId id="262" r:id="rId6"/>
    <p:sldId id="258" r:id="rId7"/>
    <p:sldId id="261" r:id="rId8"/>
    <p:sldId id="259" r:id="rId9"/>
    <p:sldId id="263" r:id="rId10"/>
    <p:sldId id="264" r:id="rId11"/>
    <p:sldId id="268" r:id="rId12"/>
    <p:sldId id="265" r:id="rId13"/>
    <p:sldId id="267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EEEC-AA6E-485B-A639-BEE8E72097C6}" type="datetimeFigureOut">
              <a:rPr lang="en-US" smtClean="0"/>
              <a:pPr/>
              <a:t>4/8/2018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DBF7-85D5-43EA-84F1-0134B47DA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ids\videoplayback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190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Department of Computer Science and Engineering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7" y="2285992"/>
            <a:ext cx="6852578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NETWORK SECURITY </a:t>
            </a:r>
          </a:p>
          <a:p>
            <a:pPr algn="ctr">
              <a:buNone/>
            </a:pPr>
            <a:endParaRPr lang="en-US" sz="3600" dirty="0" smtClean="0"/>
          </a:p>
          <a:p>
            <a:pPr algn="just">
              <a:buNone/>
            </a:pPr>
            <a:r>
              <a:rPr lang="en-US" sz="2800" dirty="0" smtClean="0"/>
              <a:t>							</a:t>
            </a:r>
            <a:r>
              <a:rPr lang="en-US" sz="2800" dirty="0" err="1" smtClean="0"/>
              <a:t>Pooja</a:t>
            </a: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Programmer, CSE </a:t>
            </a:r>
            <a:r>
              <a:rPr lang="en-US" sz="2800" dirty="0" err="1" smtClean="0"/>
              <a:t>Deptt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794" y="571480"/>
            <a:ext cx="3429892" cy="681054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Bernard MT Condensed" pitchFamily="18" charset="0"/>
              </a:rPr>
              <a:t>TYPES OF IDS</a:t>
            </a:r>
            <a:endParaRPr lang="en-IN" sz="40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968049"/>
            <a:ext cx="71609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Berlin Sans FB" pitchFamily="34" charset="0"/>
              </a:rPr>
              <a:t>A network intrusion detection system (NIDS) </a:t>
            </a:r>
            <a:endParaRPr lang="en-IN" sz="2800" dirty="0" smtClean="0">
              <a:latin typeface="Berlin Sans FB" pitchFamily="34" charset="0"/>
            </a:endParaRPr>
          </a:p>
          <a:p>
            <a:r>
              <a:rPr lang="en-IN" sz="2800" dirty="0" smtClean="0">
                <a:latin typeface="Berlin Sans FB" pitchFamily="34" charset="0"/>
              </a:rPr>
              <a:t>is an independent </a:t>
            </a:r>
            <a:r>
              <a:rPr lang="en-IN" sz="2800" dirty="0">
                <a:latin typeface="Berlin Sans FB" pitchFamily="34" charset="0"/>
              </a:rPr>
              <a:t>platform which </a:t>
            </a:r>
            <a:r>
              <a:rPr lang="en-IN" sz="2800" dirty="0" smtClean="0">
                <a:latin typeface="Berlin Sans FB" pitchFamily="34" charset="0"/>
              </a:rPr>
              <a:t>identifies</a:t>
            </a:r>
          </a:p>
          <a:p>
            <a:r>
              <a:rPr lang="en-IN" sz="2800" dirty="0" smtClean="0">
                <a:latin typeface="Berlin Sans FB" pitchFamily="34" charset="0"/>
              </a:rPr>
              <a:t> </a:t>
            </a:r>
            <a:r>
              <a:rPr lang="en-IN" sz="2800" dirty="0">
                <a:latin typeface="Berlin Sans FB" pitchFamily="34" charset="0"/>
              </a:rPr>
              <a:t>intrusions </a:t>
            </a:r>
            <a:r>
              <a:rPr lang="en-IN" sz="2800" dirty="0" smtClean="0">
                <a:latin typeface="Berlin Sans FB" pitchFamily="34" charset="0"/>
              </a:rPr>
              <a:t>by examining </a:t>
            </a:r>
            <a:r>
              <a:rPr lang="en-IN" sz="2800" dirty="0">
                <a:latin typeface="Berlin Sans FB" pitchFamily="34" charset="0"/>
              </a:rPr>
              <a:t>network traffic and </a:t>
            </a:r>
            <a:endParaRPr lang="en-IN" sz="2800" dirty="0" smtClean="0">
              <a:latin typeface="Berlin Sans FB" pitchFamily="34" charset="0"/>
            </a:endParaRPr>
          </a:p>
          <a:p>
            <a:r>
              <a:rPr lang="en-IN" sz="2800" dirty="0" smtClean="0">
                <a:latin typeface="Berlin Sans FB" pitchFamily="34" charset="0"/>
              </a:rPr>
              <a:t>monitors </a:t>
            </a:r>
            <a:r>
              <a:rPr lang="en-IN" sz="2800" dirty="0">
                <a:latin typeface="Berlin Sans FB" pitchFamily="34" charset="0"/>
              </a:rPr>
              <a:t>multiple </a:t>
            </a:r>
            <a:r>
              <a:rPr lang="en-IN" sz="2800" dirty="0" smtClean="0">
                <a:latin typeface="Berlin Sans FB" pitchFamily="34" charset="0"/>
              </a:rPr>
              <a:t>hosts . An </a:t>
            </a:r>
            <a:r>
              <a:rPr lang="en-IN" sz="2800" dirty="0">
                <a:latin typeface="Berlin Sans FB" pitchFamily="34" charset="0"/>
              </a:rPr>
              <a:t>example of a </a:t>
            </a:r>
            <a:r>
              <a:rPr lang="en-IN" sz="2800" dirty="0" smtClean="0">
                <a:latin typeface="Berlin Sans FB" pitchFamily="34" charset="0"/>
              </a:rPr>
              <a:t>NIDS</a:t>
            </a:r>
          </a:p>
          <a:p>
            <a:r>
              <a:rPr lang="en-IN" sz="2800" dirty="0" smtClean="0">
                <a:latin typeface="Berlin Sans FB" pitchFamily="34" charset="0"/>
              </a:rPr>
              <a:t> </a:t>
            </a:r>
            <a:r>
              <a:rPr lang="en-IN" sz="2800" dirty="0">
                <a:latin typeface="Berlin Sans FB" pitchFamily="34" charset="0"/>
              </a:rPr>
              <a:t>is Snort</a:t>
            </a:r>
            <a:r>
              <a:rPr lang="en-IN" sz="2800" dirty="0" smtClean="0">
                <a:latin typeface="Berlin Sans FB" pitchFamily="34" charset="0"/>
              </a:rPr>
              <a:t>. </a:t>
            </a:r>
            <a:endParaRPr lang="en-IN" sz="28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>
                <a:latin typeface="Forte" pitchFamily="66" charset="0"/>
              </a:rPr>
              <a:t>NIDS :-</a:t>
            </a:r>
            <a:endParaRPr lang="en-IN" sz="4000" dirty="0">
              <a:latin typeface="Forte" pitchFamily="66" charset="0"/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214818"/>
            <a:ext cx="7715304" cy="242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71480"/>
            <a:ext cx="2358322" cy="681054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Forte" pitchFamily="66" charset="0"/>
              </a:rPr>
              <a:t>NIDS :-</a:t>
            </a:r>
            <a:endParaRPr lang="en-IN" sz="4000" dirty="0"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428736"/>
            <a:ext cx="599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Berlin Sans FB" pitchFamily="34" charset="0"/>
              </a:rPr>
              <a:t>   Monitor </a:t>
            </a:r>
            <a:r>
              <a:rPr lang="en-IN" sz="2800" dirty="0">
                <a:latin typeface="Berlin Sans FB" pitchFamily="34" charset="0"/>
              </a:rPr>
              <a:t>activity on the network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2000240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 Known </a:t>
            </a:r>
            <a:r>
              <a:rPr lang="en-IN" sz="2400" dirty="0">
                <a:latin typeface="Berlin Sans FB" pitchFamily="34" charset="0"/>
              </a:rPr>
              <a:t>attacks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5606" y="2428868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 Suspicious </a:t>
            </a:r>
            <a:r>
              <a:rPr lang="en-IN" sz="2400" dirty="0">
                <a:latin typeface="Berlin Sans FB" pitchFamily="34" charset="0"/>
              </a:rPr>
              <a:t>network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3143248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Berlin Sans FB" pitchFamily="34" charset="0"/>
              </a:rPr>
              <a:t>   Designed </a:t>
            </a:r>
            <a:r>
              <a:rPr lang="en-IN" sz="2800" dirty="0">
                <a:latin typeface="Berlin Sans FB" pitchFamily="34" charset="0"/>
              </a:rPr>
              <a:t>to detect attacks such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3857628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 Denial </a:t>
            </a:r>
            <a:r>
              <a:rPr lang="en-IN" sz="2400" dirty="0">
                <a:latin typeface="Berlin Sans FB" pitchFamily="34" charset="0"/>
              </a:rPr>
              <a:t>of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4357694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 Network </a:t>
            </a:r>
            <a:r>
              <a:rPr lang="en-IN" sz="2400" dirty="0">
                <a:latin typeface="Berlin Sans FB" pitchFamily="34" charset="0"/>
              </a:rPr>
              <a:t>probes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488" y="4786322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 Malformed </a:t>
            </a:r>
            <a:r>
              <a:rPr lang="en-IN" sz="2400" dirty="0">
                <a:latin typeface="Berlin Sans FB" pitchFamily="34" charset="0"/>
              </a:rPr>
              <a:t>packets, etc.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480" y="5286388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Berlin Sans FB" pitchFamily="34" charset="0"/>
              </a:rPr>
              <a:t>   Can </a:t>
            </a:r>
            <a:r>
              <a:rPr lang="en-IN" sz="2800" dirty="0">
                <a:latin typeface="Berlin Sans FB" pitchFamily="34" charset="0"/>
              </a:rPr>
              <a:t>be some overlap with firewall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859787" cy="657220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Forte" pitchFamily="66" charset="0"/>
              </a:rPr>
              <a:t>HIDS :-</a:t>
            </a:r>
            <a:endParaRPr lang="en-IN" sz="4000" dirty="0"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210" y="857232"/>
            <a:ext cx="79752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Berlin Sans FB" pitchFamily="34" charset="0"/>
              </a:rPr>
              <a:t>A host-based intrusion detection system (HIDS</a:t>
            </a:r>
            <a:r>
              <a:rPr lang="en-IN" sz="2800" dirty="0" smtClean="0">
                <a:latin typeface="Berlin Sans FB" pitchFamily="34" charset="0"/>
              </a:rPr>
              <a:t>)</a:t>
            </a:r>
          </a:p>
          <a:p>
            <a:r>
              <a:rPr lang="en-IN" sz="2800" dirty="0" smtClean="0">
                <a:latin typeface="Berlin Sans FB" pitchFamily="34" charset="0"/>
              </a:rPr>
              <a:t> consists of </a:t>
            </a:r>
            <a:r>
              <a:rPr lang="en-IN" sz="2800" dirty="0">
                <a:latin typeface="Berlin Sans FB" pitchFamily="34" charset="0"/>
              </a:rPr>
              <a:t>an agent on a host which </a:t>
            </a:r>
            <a:r>
              <a:rPr lang="en-IN" sz="2800" dirty="0" smtClean="0">
                <a:latin typeface="Berlin Sans FB" pitchFamily="34" charset="0"/>
              </a:rPr>
              <a:t>identifies</a:t>
            </a:r>
          </a:p>
          <a:p>
            <a:r>
              <a:rPr lang="en-IN" sz="2800" dirty="0" smtClean="0">
                <a:latin typeface="Berlin Sans FB" pitchFamily="34" charset="0"/>
              </a:rPr>
              <a:t> </a:t>
            </a:r>
            <a:r>
              <a:rPr lang="en-IN" sz="2800" dirty="0">
                <a:latin typeface="Berlin Sans FB" pitchFamily="34" charset="0"/>
              </a:rPr>
              <a:t>intrusions </a:t>
            </a:r>
            <a:r>
              <a:rPr lang="en-IN" sz="2800" dirty="0" smtClean="0">
                <a:latin typeface="Berlin Sans FB" pitchFamily="34" charset="0"/>
              </a:rPr>
              <a:t>by analyzing </a:t>
            </a:r>
            <a:r>
              <a:rPr lang="en-IN" sz="2800" dirty="0">
                <a:latin typeface="Berlin Sans FB" pitchFamily="34" charset="0"/>
              </a:rPr>
              <a:t>system calls, </a:t>
            </a:r>
            <a:r>
              <a:rPr lang="en-IN" sz="2800" dirty="0" smtClean="0">
                <a:latin typeface="Berlin Sans FB" pitchFamily="34" charset="0"/>
              </a:rPr>
              <a:t>application</a:t>
            </a:r>
          </a:p>
          <a:p>
            <a:r>
              <a:rPr lang="en-IN" sz="2800" dirty="0" smtClean="0">
                <a:latin typeface="Berlin Sans FB" pitchFamily="34" charset="0"/>
              </a:rPr>
              <a:t> </a:t>
            </a:r>
            <a:r>
              <a:rPr lang="en-IN" sz="2800" dirty="0">
                <a:latin typeface="Berlin Sans FB" pitchFamily="34" charset="0"/>
              </a:rPr>
              <a:t>logs, </a:t>
            </a:r>
            <a:r>
              <a:rPr lang="en-IN" sz="2800" dirty="0" smtClean="0">
                <a:latin typeface="Berlin Sans FB" pitchFamily="34" charset="0"/>
              </a:rPr>
              <a:t>file-system modifications </a:t>
            </a:r>
            <a:r>
              <a:rPr lang="en-IN" sz="2800" dirty="0">
                <a:latin typeface="Berlin Sans FB" pitchFamily="34" charset="0"/>
              </a:rPr>
              <a:t>(binaries, password </a:t>
            </a:r>
            <a:endParaRPr lang="en-IN" sz="2800" dirty="0" smtClean="0">
              <a:latin typeface="Berlin Sans FB" pitchFamily="34" charset="0"/>
            </a:endParaRPr>
          </a:p>
          <a:p>
            <a:r>
              <a:rPr lang="en-IN" sz="2800" dirty="0" smtClean="0">
                <a:latin typeface="Berlin Sans FB" pitchFamily="34" charset="0"/>
              </a:rPr>
              <a:t>files</a:t>
            </a:r>
            <a:r>
              <a:rPr lang="en-IN" sz="2800" dirty="0">
                <a:latin typeface="Berlin Sans FB" pitchFamily="34" charset="0"/>
              </a:rPr>
              <a:t>, </a:t>
            </a:r>
            <a:r>
              <a:rPr lang="en-IN" sz="2800" dirty="0" smtClean="0">
                <a:latin typeface="Berlin Sans FB" pitchFamily="34" charset="0"/>
              </a:rPr>
              <a:t>capability/</a:t>
            </a:r>
            <a:r>
              <a:rPr lang="en-IN" sz="2800" dirty="0" err="1" smtClean="0">
                <a:latin typeface="Berlin Sans FB" pitchFamily="34" charset="0"/>
              </a:rPr>
              <a:t>acl</a:t>
            </a:r>
            <a:r>
              <a:rPr lang="en-IN" sz="2800" dirty="0" smtClean="0">
                <a:latin typeface="Berlin Sans FB" pitchFamily="34" charset="0"/>
              </a:rPr>
              <a:t> databases</a:t>
            </a:r>
            <a:r>
              <a:rPr lang="en-IN" sz="2800" dirty="0">
                <a:latin typeface="Berlin Sans FB" pitchFamily="34" charset="0"/>
              </a:rPr>
              <a:t>) and other </a:t>
            </a:r>
            <a:r>
              <a:rPr lang="en-IN" sz="2800" dirty="0" smtClean="0">
                <a:latin typeface="Berlin Sans FB" pitchFamily="34" charset="0"/>
              </a:rPr>
              <a:t>host</a:t>
            </a:r>
          </a:p>
          <a:p>
            <a:r>
              <a:rPr lang="en-IN" sz="2800" dirty="0" smtClean="0">
                <a:latin typeface="Berlin Sans FB" pitchFamily="34" charset="0"/>
              </a:rPr>
              <a:t> </a:t>
            </a:r>
            <a:r>
              <a:rPr lang="en-IN" sz="2800" dirty="0">
                <a:latin typeface="Berlin Sans FB" pitchFamily="34" charset="0"/>
              </a:rPr>
              <a:t>activities and state. </a:t>
            </a:r>
            <a:r>
              <a:rPr lang="en-IN" sz="2800" dirty="0" smtClean="0">
                <a:latin typeface="Berlin Sans FB" pitchFamily="34" charset="0"/>
              </a:rPr>
              <a:t>An example </a:t>
            </a:r>
            <a:r>
              <a:rPr lang="en-IN" sz="2800" dirty="0">
                <a:latin typeface="Berlin Sans FB" pitchFamily="34" charset="0"/>
              </a:rPr>
              <a:t>of a HIDS is OSSEC.</a:t>
            </a:r>
          </a:p>
        </p:txBody>
      </p:sp>
      <p:pic>
        <p:nvPicPr>
          <p:cNvPr id="6" name="Picture 5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929066"/>
            <a:ext cx="7000924" cy="237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859787" cy="538178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Forte" pitchFamily="66" charset="0"/>
              </a:rPr>
              <a:t>HIDS :-</a:t>
            </a:r>
            <a:endParaRPr lang="en-IN" sz="4000" dirty="0"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214422"/>
            <a:ext cx="489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Berlin Sans FB" pitchFamily="34" charset="0"/>
              </a:rPr>
              <a:t> Monitor </a:t>
            </a:r>
            <a:r>
              <a:rPr lang="en-IN" sz="2800" dirty="0">
                <a:latin typeface="Berlin Sans FB" pitchFamily="34" charset="0"/>
              </a:rPr>
              <a:t>activities on hosts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1857364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Known </a:t>
            </a:r>
            <a:r>
              <a:rPr lang="en-IN" sz="2400" dirty="0">
                <a:latin typeface="Berlin Sans FB" pitchFamily="34" charset="0"/>
              </a:rPr>
              <a:t>attacks 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08" y="2357430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Suspicious </a:t>
            </a:r>
            <a:r>
              <a:rPr lang="en-IN" sz="2400" dirty="0" err="1">
                <a:latin typeface="Berlin Sans FB" pitchFamily="34" charset="0"/>
              </a:rPr>
              <a:t>behavior</a:t>
            </a:r>
            <a:endParaRPr lang="en-IN" sz="24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000372"/>
            <a:ext cx="576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Berlin Sans FB" pitchFamily="34" charset="0"/>
              </a:rPr>
              <a:t>  Designed </a:t>
            </a:r>
            <a:r>
              <a:rPr lang="en-IN" sz="2800" dirty="0">
                <a:latin typeface="Berlin Sans FB" pitchFamily="34" charset="0"/>
              </a:rPr>
              <a:t>to detect attacks such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7408" y="3714752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Buffer </a:t>
            </a:r>
            <a:r>
              <a:rPr lang="en-IN" sz="2400" dirty="0">
                <a:latin typeface="Berlin Sans FB" pitchFamily="34" charset="0"/>
              </a:rPr>
              <a:t>overflow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4286256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Berlin Sans FB" pitchFamily="34" charset="0"/>
              </a:rPr>
              <a:t>  Escalation </a:t>
            </a:r>
            <a:r>
              <a:rPr lang="en-IN" sz="2400" dirty="0">
                <a:latin typeface="Berlin Sans FB" pitchFamily="34" charset="0"/>
              </a:rPr>
              <a:t>of privilege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976" y="5000636"/>
            <a:ext cx="618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Berlin Sans FB" pitchFamily="34" charset="0"/>
              </a:rPr>
              <a:t>  Little </a:t>
            </a:r>
            <a:r>
              <a:rPr lang="en-IN" sz="2800" dirty="0">
                <a:latin typeface="Berlin Sans FB" pitchFamily="34" charset="0"/>
              </a:rPr>
              <a:t>or no view of network activities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286676" cy="609616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Forte" pitchFamily="66" charset="0"/>
              </a:rPr>
              <a:t>Application – Based IDS :-</a:t>
            </a:r>
            <a:endParaRPr lang="en-IN" sz="4000" dirty="0"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928670"/>
            <a:ext cx="80714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An </a:t>
            </a:r>
            <a:r>
              <a:rPr lang="en-IN" sz="2800" b="1" dirty="0"/>
              <a:t>application</a:t>
            </a:r>
            <a:r>
              <a:rPr lang="en-IN" sz="2800" dirty="0"/>
              <a:t>-</a:t>
            </a:r>
            <a:r>
              <a:rPr lang="en-IN" sz="2800" b="1" dirty="0"/>
              <a:t>based IDS</a:t>
            </a:r>
            <a:r>
              <a:rPr lang="en-IN" sz="2800" dirty="0"/>
              <a:t> is like a host-</a:t>
            </a:r>
            <a:r>
              <a:rPr lang="en-IN" sz="2800" b="1" dirty="0"/>
              <a:t>based </a:t>
            </a:r>
            <a:r>
              <a:rPr lang="en-IN" sz="2800" b="1" dirty="0" smtClean="0"/>
              <a:t>IDS</a:t>
            </a:r>
          </a:p>
          <a:p>
            <a:r>
              <a:rPr lang="en-IN" sz="2800" dirty="0"/>
              <a:t> designed to monitor a </a:t>
            </a:r>
            <a:r>
              <a:rPr lang="en-IN" sz="2800" dirty="0" smtClean="0"/>
              <a:t>specific </a:t>
            </a:r>
            <a:r>
              <a:rPr lang="en-IN" sz="2800" b="1" dirty="0" smtClean="0"/>
              <a:t>application</a:t>
            </a:r>
            <a:r>
              <a:rPr lang="en-IN" sz="2800" dirty="0" smtClean="0"/>
              <a:t>(similar</a:t>
            </a:r>
          </a:p>
          <a:p>
            <a:r>
              <a:rPr lang="en-IN" sz="2800" dirty="0" smtClean="0"/>
              <a:t> </a:t>
            </a:r>
            <a:r>
              <a:rPr lang="en-IN" sz="2800" dirty="0"/>
              <a:t>to antivirus software designed </a:t>
            </a:r>
            <a:r>
              <a:rPr lang="en-IN" sz="2800" dirty="0" smtClean="0"/>
              <a:t>specifically to monitor</a:t>
            </a:r>
          </a:p>
          <a:p>
            <a:r>
              <a:rPr lang="en-IN" sz="2800" dirty="0" smtClean="0"/>
              <a:t> </a:t>
            </a:r>
            <a:r>
              <a:rPr lang="en-IN" sz="2800" dirty="0"/>
              <a:t>your mail server). </a:t>
            </a:r>
            <a:r>
              <a:rPr lang="en-IN" sz="2800" dirty="0" smtClean="0"/>
              <a:t>An</a:t>
            </a:r>
            <a:r>
              <a:rPr lang="en-IN" sz="2800" dirty="0"/>
              <a:t> </a:t>
            </a:r>
            <a:r>
              <a:rPr lang="en-IN" sz="2800" b="1" dirty="0"/>
              <a:t>application</a:t>
            </a:r>
            <a:r>
              <a:rPr lang="en-IN" sz="2800" dirty="0"/>
              <a:t>-</a:t>
            </a:r>
            <a:r>
              <a:rPr lang="en-IN" sz="2800" b="1" dirty="0"/>
              <a:t>based </a:t>
            </a:r>
            <a:r>
              <a:rPr lang="en-IN" sz="2800" b="1" dirty="0" smtClean="0"/>
              <a:t>IDS</a:t>
            </a:r>
            <a:r>
              <a:rPr lang="en-IN" sz="2800" dirty="0"/>
              <a:t> </a:t>
            </a:r>
            <a:r>
              <a:rPr lang="en-IN" sz="2800" dirty="0" smtClean="0"/>
              <a:t>is</a:t>
            </a:r>
          </a:p>
          <a:p>
            <a:r>
              <a:rPr lang="en-IN" sz="2800" dirty="0" smtClean="0"/>
              <a:t> </a:t>
            </a:r>
            <a:r>
              <a:rPr lang="en-IN" sz="2800" dirty="0"/>
              <a:t>extremely accurate in detecting malicious activity </a:t>
            </a:r>
            <a:endParaRPr lang="en-IN" sz="2800" dirty="0" smtClean="0"/>
          </a:p>
          <a:p>
            <a:r>
              <a:rPr lang="en-IN" sz="2800" dirty="0" smtClean="0"/>
              <a:t>for </a:t>
            </a:r>
            <a:r>
              <a:rPr lang="en-IN" sz="2800" dirty="0"/>
              <a:t>the </a:t>
            </a:r>
            <a:r>
              <a:rPr lang="en-IN" sz="2800" b="1" dirty="0"/>
              <a:t>applications</a:t>
            </a:r>
            <a:r>
              <a:rPr lang="en-IN" sz="2800" dirty="0"/>
              <a:t> it protects.</a:t>
            </a:r>
          </a:p>
        </p:txBody>
      </p:sp>
      <p:pic>
        <p:nvPicPr>
          <p:cNvPr id="5" name="Picture 4" descr="Types-of-IDS-in-simple-network-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8560"/>
            <a:ext cx="9144000" cy="313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859787" cy="609616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latin typeface="Broadway" pitchFamily="82" charset="0"/>
              </a:rPr>
              <a:t>CONCLUSION</a:t>
            </a:r>
            <a:endParaRPr lang="en-IN" sz="4000" b="1" dirty="0"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000240"/>
            <a:ext cx="6683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Berlin Sans FB" pitchFamily="34" charset="0"/>
              </a:rPr>
              <a:t>   Future </a:t>
            </a:r>
            <a:r>
              <a:rPr lang="en-IN" sz="2400" dirty="0">
                <a:latin typeface="Berlin Sans FB" pitchFamily="34" charset="0"/>
              </a:rPr>
              <a:t>research trends seem to be converging</a:t>
            </a:r>
          </a:p>
          <a:p>
            <a:r>
              <a:rPr lang="en-IN" sz="2400" dirty="0">
                <a:latin typeface="Berlin Sans FB" pitchFamily="34" charset="0"/>
              </a:rPr>
              <a:t>towards a model that is hybrid of the anomaly and</a:t>
            </a:r>
          </a:p>
          <a:p>
            <a:r>
              <a:rPr lang="en-IN" sz="2400" dirty="0">
                <a:latin typeface="Berlin Sans FB" pitchFamily="34" charset="0"/>
              </a:rPr>
              <a:t>misuse detection models.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3643314"/>
            <a:ext cx="7231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Berlin Sans FB" pitchFamily="34" charset="0"/>
              </a:rPr>
              <a:t>   It </a:t>
            </a:r>
            <a:r>
              <a:rPr lang="en-IN" sz="2400" dirty="0">
                <a:latin typeface="Berlin Sans FB" pitchFamily="34" charset="0"/>
              </a:rPr>
              <a:t>is slowly acknowledged that neither of the models</a:t>
            </a:r>
          </a:p>
          <a:p>
            <a:r>
              <a:rPr lang="en-IN" sz="2400" dirty="0">
                <a:latin typeface="Berlin Sans FB" pitchFamily="34" charset="0"/>
              </a:rPr>
              <a:t>can detect all intrusion attempts on their own.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nkY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6" y="797238"/>
            <a:ext cx="8448446" cy="456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usion-system-1024x5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78579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I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INTRUSION DETECTION SYSTEM</a:t>
            </a:r>
            <a:endParaRPr lang="en-IN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2000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latin typeface="Bernard MT Condensed" pitchFamily="18" charset="0"/>
              </a:rPr>
              <a:t>CONTENT</a:t>
            </a:r>
            <a:endParaRPr lang="en-IN" sz="4400" dirty="0"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071546"/>
            <a:ext cx="800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§"/>
            </a:pPr>
            <a:r>
              <a:rPr lang="en-IN" sz="3600" dirty="0" smtClean="0">
                <a:latin typeface="Berlin Sans FB" pitchFamily="34" charset="0"/>
              </a:rPr>
              <a:t>Introduction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IN" sz="3600" dirty="0" smtClean="0">
                <a:latin typeface="Berlin Sans FB" pitchFamily="34" charset="0"/>
              </a:rPr>
              <a:t>What is Intrusion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IN" sz="3600" dirty="0" smtClean="0">
                <a:latin typeface="Berlin Sans FB" pitchFamily="34" charset="0"/>
              </a:rPr>
              <a:t>Need of Intrusion Detection System 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IN" sz="3600" dirty="0" smtClean="0">
                <a:latin typeface="Berlin Sans FB" pitchFamily="34" charset="0"/>
              </a:rPr>
              <a:t>What is 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188" y="3429000"/>
            <a:ext cx="2738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en-IN" sz="3600" dirty="0" smtClean="0">
                <a:latin typeface="Berlin Sans FB" pitchFamily="34" charset="0"/>
              </a:rPr>
              <a:t>Functions</a:t>
            </a:r>
          </a:p>
          <a:p>
            <a:pPr marL="742950" indent="-742950">
              <a:buFont typeface="+mj-lt"/>
              <a:buAutoNum type="alphaLcPeriod"/>
            </a:pPr>
            <a:r>
              <a:rPr lang="en-IN" sz="3600" dirty="0" smtClean="0">
                <a:latin typeface="Berlin Sans FB" pitchFamily="34" charset="0"/>
              </a:rPr>
              <a:t>Types</a:t>
            </a:r>
            <a:endParaRPr lang="en-IN" sz="36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176" y="4711495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IN" sz="3600" dirty="0">
                <a:latin typeface="Berlin Sans FB" pitchFamily="34" charset="0"/>
              </a:rPr>
              <a:t> </a:t>
            </a:r>
            <a:r>
              <a:rPr lang="en-IN" sz="3600" dirty="0" smtClean="0">
                <a:latin typeface="Berlin Sans FB" pitchFamily="34" charset="0"/>
              </a:rPr>
              <a:t>   Conclusion</a:t>
            </a:r>
            <a:endParaRPr lang="en-IN" sz="36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1" y="500042"/>
            <a:ext cx="3214710" cy="823930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Bernard MT Condensed" pitchFamily="18" charset="0"/>
              </a:rPr>
              <a:t>INTRODUCTION</a:t>
            </a:r>
            <a:endParaRPr lang="en-IN" sz="40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722" y="1493959"/>
            <a:ext cx="781143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latin typeface="Berlin Sans FB" pitchFamily="34" charset="0"/>
              </a:rPr>
              <a:t>An </a:t>
            </a:r>
            <a:r>
              <a:rPr lang="en-IN" sz="3600" b="1" dirty="0">
                <a:latin typeface="Berlin Sans FB" pitchFamily="34" charset="0"/>
              </a:rPr>
              <a:t>intrusion detection system</a:t>
            </a:r>
            <a:r>
              <a:rPr lang="en-IN" sz="3600" dirty="0">
                <a:latin typeface="Berlin Sans FB" pitchFamily="34" charset="0"/>
              </a:rPr>
              <a:t> (</a:t>
            </a:r>
            <a:r>
              <a:rPr lang="en-IN" sz="3600" b="1" dirty="0">
                <a:latin typeface="Berlin Sans FB" pitchFamily="34" charset="0"/>
              </a:rPr>
              <a:t>IDS</a:t>
            </a:r>
            <a:r>
              <a:rPr lang="en-IN" sz="3600" dirty="0" smtClean="0">
                <a:latin typeface="Berlin Sans FB" pitchFamily="34" charset="0"/>
              </a:rPr>
              <a:t>)</a:t>
            </a:r>
          </a:p>
          <a:p>
            <a:r>
              <a:rPr lang="en-IN" sz="3600" dirty="0" smtClean="0">
                <a:latin typeface="Berlin Sans FB" pitchFamily="34" charset="0"/>
              </a:rPr>
              <a:t> </a:t>
            </a:r>
            <a:r>
              <a:rPr lang="en-IN" sz="3600" dirty="0">
                <a:latin typeface="Berlin Sans FB" pitchFamily="34" charset="0"/>
              </a:rPr>
              <a:t>monitors network </a:t>
            </a:r>
            <a:r>
              <a:rPr lang="en-IN" sz="3600" dirty="0" smtClean="0">
                <a:latin typeface="Berlin Sans FB" pitchFamily="34" charset="0"/>
              </a:rPr>
              <a:t>traffic </a:t>
            </a:r>
            <a:r>
              <a:rPr lang="en-IN" sz="3600" dirty="0">
                <a:latin typeface="Berlin Sans FB" pitchFamily="34" charset="0"/>
              </a:rPr>
              <a:t>and </a:t>
            </a:r>
            <a:r>
              <a:rPr lang="en-IN" sz="3600" dirty="0" smtClean="0">
                <a:latin typeface="Berlin Sans FB" pitchFamily="34" charset="0"/>
              </a:rPr>
              <a:t>monitors</a:t>
            </a:r>
          </a:p>
          <a:p>
            <a:r>
              <a:rPr lang="en-IN" sz="3600" dirty="0" smtClean="0">
                <a:latin typeface="Berlin Sans FB" pitchFamily="34" charset="0"/>
              </a:rPr>
              <a:t> </a:t>
            </a:r>
            <a:r>
              <a:rPr lang="en-IN" sz="3600" dirty="0">
                <a:latin typeface="Berlin Sans FB" pitchFamily="34" charset="0"/>
              </a:rPr>
              <a:t>for suspicious activity and alerts </a:t>
            </a:r>
            <a:r>
              <a:rPr lang="en-IN" sz="3600" dirty="0" smtClean="0">
                <a:latin typeface="Berlin Sans FB" pitchFamily="34" charset="0"/>
              </a:rPr>
              <a:t>the</a:t>
            </a:r>
          </a:p>
          <a:p>
            <a:r>
              <a:rPr lang="en-IN" sz="3600" b="1" dirty="0" smtClean="0">
                <a:latin typeface="Berlin Sans FB" pitchFamily="34" charset="0"/>
              </a:rPr>
              <a:t>System</a:t>
            </a:r>
            <a:r>
              <a:rPr lang="en-IN" sz="3600" dirty="0">
                <a:latin typeface="Berlin Sans FB" pitchFamily="34" charset="0"/>
              </a:rPr>
              <a:t> </a:t>
            </a:r>
            <a:r>
              <a:rPr lang="en-IN" sz="3600" dirty="0" smtClean="0">
                <a:latin typeface="Berlin Sans FB" pitchFamily="34" charset="0"/>
              </a:rPr>
              <a:t>or network </a:t>
            </a:r>
            <a:r>
              <a:rPr lang="en-IN" sz="3600" dirty="0">
                <a:latin typeface="Berlin Sans FB" pitchFamily="34" charset="0"/>
              </a:rPr>
              <a:t>administrator. </a:t>
            </a:r>
            <a:endParaRPr lang="en-IN" sz="3600" dirty="0" smtClean="0">
              <a:latin typeface="Berlin Sans FB" pitchFamily="34" charset="0"/>
            </a:endParaRPr>
          </a:p>
          <a:p>
            <a:r>
              <a:rPr lang="en-IN" sz="3600" dirty="0" smtClean="0">
                <a:latin typeface="Berlin Sans FB" pitchFamily="34" charset="0"/>
              </a:rPr>
              <a:t>In </a:t>
            </a:r>
            <a:r>
              <a:rPr lang="en-IN" sz="3600" dirty="0">
                <a:latin typeface="Berlin Sans FB" pitchFamily="34" charset="0"/>
              </a:rPr>
              <a:t>some cases</a:t>
            </a:r>
            <a:r>
              <a:rPr lang="en-IN" sz="3600" dirty="0" smtClean="0">
                <a:latin typeface="Berlin Sans FB" pitchFamily="34" charset="0"/>
              </a:rPr>
              <a:t>, </a:t>
            </a:r>
            <a:r>
              <a:rPr lang="en-IN" sz="3600" dirty="0">
                <a:latin typeface="Berlin Sans FB" pitchFamily="34" charset="0"/>
              </a:rPr>
              <a:t>the </a:t>
            </a:r>
            <a:r>
              <a:rPr lang="en-IN" sz="3600" b="1" dirty="0" err="1">
                <a:latin typeface="Berlin Sans FB" pitchFamily="34" charset="0"/>
              </a:rPr>
              <a:t>IDS</a:t>
            </a:r>
            <a:r>
              <a:rPr lang="en-IN" sz="3600" dirty="0" err="1">
                <a:latin typeface="Berlin Sans FB" pitchFamily="34" charset="0"/>
              </a:rPr>
              <a:t>may</a:t>
            </a:r>
            <a:r>
              <a:rPr lang="en-IN" sz="3600" dirty="0">
                <a:latin typeface="Berlin Sans FB" pitchFamily="34" charset="0"/>
              </a:rPr>
              <a:t> also </a:t>
            </a:r>
            <a:r>
              <a:rPr lang="en-IN" sz="3600" dirty="0" smtClean="0">
                <a:latin typeface="Berlin Sans FB" pitchFamily="34" charset="0"/>
              </a:rPr>
              <a:t>respond</a:t>
            </a:r>
          </a:p>
          <a:p>
            <a:r>
              <a:rPr lang="en-IN" sz="3600" dirty="0" smtClean="0">
                <a:latin typeface="Berlin Sans FB" pitchFamily="34" charset="0"/>
              </a:rPr>
              <a:t> </a:t>
            </a:r>
            <a:r>
              <a:rPr lang="en-IN" sz="3600" dirty="0">
                <a:latin typeface="Berlin Sans FB" pitchFamily="34" charset="0"/>
              </a:rPr>
              <a:t>to </a:t>
            </a:r>
            <a:r>
              <a:rPr lang="en-IN" sz="3600" dirty="0" smtClean="0">
                <a:latin typeface="Berlin Sans FB" pitchFamily="34" charset="0"/>
              </a:rPr>
              <a:t>anomalous </a:t>
            </a:r>
            <a:r>
              <a:rPr lang="en-IN" sz="3600" dirty="0">
                <a:latin typeface="Berlin Sans FB" pitchFamily="34" charset="0"/>
              </a:rPr>
              <a:t>or malicious traffic </a:t>
            </a:r>
            <a:r>
              <a:rPr lang="en-IN" sz="3600" dirty="0" smtClean="0">
                <a:latin typeface="Berlin Sans FB" pitchFamily="34" charset="0"/>
              </a:rPr>
              <a:t>by </a:t>
            </a:r>
          </a:p>
          <a:p>
            <a:r>
              <a:rPr lang="en-IN" sz="3600" dirty="0" smtClean="0">
                <a:latin typeface="Berlin Sans FB" pitchFamily="34" charset="0"/>
              </a:rPr>
              <a:t>taking </a:t>
            </a:r>
            <a:r>
              <a:rPr lang="en-IN" sz="3600" dirty="0">
                <a:latin typeface="Berlin Sans FB" pitchFamily="34" charset="0"/>
              </a:rPr>
              <a:t>action such </a:t>
            </a:r>
            <a:r>
              <a:rPr lang="en-IN" sz="3600" dirty="0" smtClean="0">
                <a:latin typeface="Berlin Sans FB" pitchFamily="34" charset="0"/>
              </a:rPr>
              <a:t>as </a:t>
            </a:r>
            <a:r>
              <a:rPr lang="en-IN" sz="3600" dirty="0">
                <a:latin typeface="Berlin Sans FB" pitchFamily="34" charset="0"/>
              </a:rPr>
              <a:t>blocking the </a:t>
            </a:r>
            <a:endParaRPr lang="en-IN" sz="3600" dirty="0" smtClean="0">
              <a:latin typeface="Berlin Sans FB" pitchFamily="34" charset="0"/>
            </a:endParaRPr>
          </a:p>
          <a:p>
            <a:r>
              <a:rPr lang="en-IN" sz="3600" dirty="0" smtClean="0">
                <a:latin typeface="Berlin Sans FB" pitchFamily="34" charset="0"/>
              </a:rPr>
              <a:t>user </a:t>
            </a:r>
            <a:r>
              <a:rPr lang="en-IN" sz="3600" dirty="0">
                <a:latin typeface="Berlin Sans FB" pitchFamily="34" charset="0"/>
              </a:rPr>
              <a:t>or </a:t>
            </a:r>
            <a:r>
              <a:rPr lang="en-IN" sz="3600" dirty="0" smtClean="0">
                <a:latin typeface="Berlin Sans FB" pitchFamily="34" charset="0"/>
              </a:rPr>
              <a:t>source IP </a:t>
            </a:r>
            <a:r>
              <a:rPr lang="en-IN" sz="3600" dirty="0">
                <a:latin typeface="Berlin Sans FB" pitchFamily="34" charset="0"/>
              </a:rPr>
              <a:t>address from </a:t>
            </a:r>
            <a:r>
              <a:rPr lang="en-IN" sz="3600" dirty="0" smtClean="0">
                <a:latin typeface="Berlin Sans FB" pitchFamily="34" charset="0"/>
              </a:rPr>
              <a:t>accessing</a:t>
            </a:r>
          </a:p>
          <a:p>
            <a:r>
              <a:rPr lang="en-IN" sz="3600" dirty="0" smtClean="0">
                <a:latin typeface="Berlin Sans FB" pitchFamily="34" charset="0"/>
              </a:rPr>
              <a:t> </a:t>
            </a:r>
            <a:r>
              <a:rPr lang="en-IN" sz="3600" dirty="0">
                <a:latin typeface="Berlin Sans FB" pitchFamily="34" charset="0"/>
              </a:rPr>
              <a:t>the </a:t>
            </a:r>
            <a:r>
              <a:rPr lang="en-IN" sz="3600" dirty="0" smtClean="0">
                <a:latin typeface="Berlin Sans FB" pitchFamily="34" charset="0"/>
              </a:rPr>
              <a:t>network.</a:t>
            </a:r>
            <a:endParaRPr lang="en-IN" sz="36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90492"/>
            <a:ext cx="4500594" cy="752492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Bernard MT Condensed" pitchFamily="18" charset="0"/>
              </a:rPr>
              <a:t>What is Intrusion</a:t>
            </a:r>
            <a:endParaRPr lang="en-IN" sz="44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668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3200" dirty="0" smtClean="0">
                <a:latin typeface="Berlin Sans FB" pitchFamily="34" charset="0"/>
              </a:rPr>
              <a:t>   THREAT </a:t>
            </a:r>
            <a:r>
              <a:rPr lang="en-IN" sz="3200" dirty="0">
                <a:latin typeface="Berlin Sans FB" pitchFamily="34" charset="0"/>
              </a:rPr>
              <a:t>TO NETWORK 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8284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Berlin Sans FB" pitchFamily="34" charset="0"/>
              </a:rPr>
              <a:t>A significant security problem for networked system is,</a:t>
            </a:r>
          </a:p>
          <a:p>
            <a:r>
              <a:rPr lang="en-IN" sz="2800" dirty="0">
                <a:latin typeface="Berlin Sans FB" pitchFamily="34" charset="0"/>
              </a:rPr>
              <a:t>or at least unwanted, trespass by users or software.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8786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3600" dirty="0" smtClean="0">
                <a:latin typeface="Berlin Sans FB" pitchFamily="34" charset="0"/>
              </a:rPr>
              <a:t>  Intrusion</a:t>
            </a:r>
            <a:r>
              <a:rPr lang="en-IN" sz="2800" dirty="0" smtClean="0">
                <a:latin typeface="Berlin Sans FB" pitchFamily="34" charset="0"/>
              </a:rPr>
              <a:t> : </a:t>
            </a:r>
            <a:r>
              <a:rPr lang="en-IN" sz="2800" dirty="0">
                <a:latin typeface="Berlin Sans FB" pitchFamily="34" charset="0"/>
              </a:rPr>
              <a:t>Attempting to break into </a:t>
            </a:r>
            <a:r>
              <a:rPr lang="en-IN" sz="2800" dirty="0" smtClean="0">
                <a:latin typeface="Berlin Sans FB" pitchFamily="34" charset="0"/>
              </a:rPr>
              <a:t>or misuse </a:t>
            </a:r>
            <a:r>
              <a:rPr lang="en-IN" sz="2800" dirty="0">
                <a:latin typeface="Berlin Sans FB" pitchFamily="34" charset="0"/>
              </a:rPr>
              <a:t>your </a:t>
            </a:r>
            <a:r>
              <a:rPr lang="en-IN" sz="2800" dirty="0" smtClean="0">
                <a:latin typeface="Berlin Sans FB" pitchFamily="34" charset="0"/>
              </a:rPr>
              <a:t>   system</a:t>
            </a:r>
            <a:r>
              <a:rPr lang="en-IN" sz="2800" dirty="0">
                <a:latin typeface="Berlin Sans FB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Berlin Sans FB" pitchFamily="34" charset="0"/>
              </a:rPr>
              <a:t>    Intruders </a:t>
            </a:r>
            <a:r>
              <a:rPr lang="en-IN" sz="2800" dirty="0">
                <a:latin typeface="Berlin Sans FB" pitchFamily="34" charset="0"/>
              </a:rPr>
              <a:t>may be from outside </a:t>
            </a:r>
            <a:r>
              <a:rPr lang="en-IN" sz="2800" dirty="0" smtClean="0">
                <a:latin typeface="Berlin Sans FB" pitchFamily="34" charset="0"/>
              </a:rPr>
              <a:t>the network or legitimate </a:t>
            </a:r>
            <a:r>
              <a:rPr lang="en-IN" sz="2800" dirty="0">
                <a:latin typeface="Berlin Sans FB" pitchFamily="34" charset="0"/>
              </a:rPr>
              <a:t>users of </a:t>
            </a:r>
            <a:r>
              <a:rPr lang="en-IN" sz="2800" dirty="0" smtClean="0">
                <a:latin typeface="Berlin Sans FB" pitchFamily="34" charset="0"/>
              </a:rPr>
              <a:t>the network</a:t>
            </a:r>
            <a:r>
              <a:rPr lang="en-IN" sz="2800" dirty="0">
                <a:latin typeface="Berlin Sans FB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Berlin Sans FB" pitchFamily="34" charset="0"/>
              </a:rPr>
              <a:t>    Intrusion </a:t>
            </a:r>
            <a:r>
              <a:rPr lang="en-IN" sz="2800" dirty="0">
                <a:latin typeface="Berlin Sans FB" pitchFamily="34" charset="0"/>
              </a:rPr>
              <a:t>can be a physical, system </a:t>
            </a:r>
            <a:r>
              <a:rPr lang="en-IN" sz="2800" dirty="0" smtClean="0">
                <a:latin typeface="Berlin Sans FB" pitchFamily="34" charset="0"/>
              </a:rPr>
              <a:t>or remote </a:t>
            </a:r>
            <a:r>
              <a:rPr lang="en-IN" sz="2800" dirty="0">
                <a:latin typeface="Berlin Sans FB" pitchFamily="34" charset="0"/>
              </a:rPr>
              <a:t>intrusion.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ypical locations for an intrusion detection 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5867" cy="5643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22078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tx1">
                    <a:lumMod val="75000"/>
                  </a:schemeClr>
                </a:solidFill>
                <a:latin typeface="Bernard MT Condensed" pitchFamily="18" charset="0"/>
              </a:rPr>
              <a:t>INTRUSION DETECTION SYSTEM</a:t>
            </a:r>
            <a:endParaRPr lang="en-IN" sz="4000" dirty="0">
              <a:solidFill>
                <a:schemeClr val="tx1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787006" cy="752492"/>
          </a:xfrm>
        </p:spPr>
        <p:txBody>
          <a:bodyPr>
            <a:noAutofit/>
          </a:bodyPr>
          <a:lstStyle/>
          <a:p>
            <a:r>
              <a:rPr lang="en-IN" sz="4000" dirty="0" smtClean="0">
                <a:latin typeface="Bernard MT Condensed" pitchFamily="18" charset="0"/>
              </a:rPr>
              <a:t>NEED OF INTRUSION DETECTION SYSTEM</a:t>
            </a:r>
            <a:endParaRPr lang="en-IN" sz="40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16070"/>
            <a:ext cx="86020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latin typeface="Berlin Sans FB" pitchFamily="34" charset="0"/>
              </a:rPr>
              <a:t>A</a:t>
            </a:r>
            <a:r>
              <a:rPr lang="en-IN" sz="3600" dirty="0" smtClean="0">
                <a:latin typeface="Berlin Sans FB" pitchFamily="34" charset="0"/>
              </a:rPr>
              <a:t>n</a:t>
            </a:r>
            <a:r>
              <a:rPr lang="en-IN" sz="3600" dirty="0">
                <a:latin typeface="Berlin Sans FB" pitchFamily="34" charset="0"/>
              </a:rPr>
              <a:t> </a:t>
            </a:r>
            <a:r>
              <a:rPr lang="en-IN" sz="3600" b="1" dirty="0">
                <a:latin typeface="Berlin Sans FB" pitchFamily="34" charset="0"/>
              </a:rPr>
              <a:t>Intrusion detection system</a:t>
            </a:r>
            <a:r>
              <a:rPr lang="en-IN" sz="3600" dirty="0">
                <a:latin typeface="Berlin Sans FB" pitchFamily="34" charset="0"/>
              </a:rPr>
              <a:t> (</a:t>
            </a:r>
            <a:r>
              <a:rPr lang="en-IN" sz="3600" b="1" dirty="0">
                <a:latin typeface="Berlin Sans FB" pitchFamily="34" charset="0"/>
              </a:rPr>
              <a:t>IDS</a:t>
            </a:r>
            <a:r>
              <a:rPr lang="en-IN" sz="3600" dirty="0" smtClean="0">
                <a:latin typeface="Berlin Sans FB" pitchFamily="34" charset="0"/>
              </a:rPr>
              <a:t>) </a:t>
            </a:r>
            <a:r>
              <a:rPr lang="en-IN" sz="3600" dirty="0">
                <a:latin typeface="Berlin Sans FB" pitchFamily="34" charset="0"/>
              </a:rPr>
              <a:t>is a </a:t>
            </a:r>
            <a:endParaRPr lang="en-IN" sz="3600" dirty="0" smtClean="0">
              <a:latin typeface="Berlin Sans FB" pitchFamily="34" charset="0"/>
            </a:endParaRPr>
          </a:p>
          <a:p>
            <a:r>
              <a:rPr lang="en-IN" sz="3600" dirty="0" smtClean="0">
                <a:latin typeface="Berlin Sans FB" pitchFamily="34" charset="0"/>
              </a:rPr>
              <a:t>security</a:t>
            </a:r>
            <a:r>
              <a:rPr lang="en-IN" sz="3600" dirty="0">
                <a:latin typeface="Berlin Sans FB" pitchFamily="34" charset="0"/>
              </a:rPr>
              <a:t> </a:t>
            </a:r>
            <a:r>
              <a:rPr lang="en-IN" sz="3600" b="1" dirty="0" smtClean="0">
                <a:latin typeface="Berlin Sans FB" pitchFamily="34" charset="0"/>
              </a:rPr>
              <a:t>system</a:t>
            </a:r>
            <a:r>
              <a:rPr lang="en-IN" sz="3600" dirty="0">
                <a:latin typeface="Berlin Sans FB" pitchFamily="34" charset="0"/>
              </a:rPr>
              <a:t> </a:t>
            </a:r>
            <a:r>
              <a:rPr lang="en-IN" sz="3600" dirty="0" smtClean="0">
                <a:latin typeface="Berlin Sans FB" pitchFamily="34" charset="0"/>
              </a:rPr>
              <a:t>that  </a:t>
            </a:r>
            <a:r>
              <a:rPr lang="en-IN" sz="3600" dirty="0">
                <a:latin typeface="Berlin Sans FB" pitchFamily="34" charset="0"/>
              </a:rPr>
              <a:t>monitors </a:t>
            </a:r>
            <a:r>
              <a:rPr lang="en-IN" sz="3600" dirty="0" smtClean="0">
                <a:latin typeface="Berlin Sans FB" pitchFamily="34" charset="0"/>
              </a:rPr>
              <a:t>computer</a:t>
            </a:r>
          </a:p>
          <a:p>
            <a:r>
              <a:rPr lang="en-IN" sz="3600" dirty="0" smtClean="0">
                <a:latin typeface="Berlin Sans FB" pitchFamily="34" charset="0"/>
              </a:rPr>
              <a:t> </a:t>
            </a:r>
            <a:r>
              <a:rPr lang="en-IN" sz="3600" b="1" dirty="0" smtClean="0">
                <a:latin typeface="Berlin Sans FB" pitchFamily="34" charset="0"/>
              </a:rPr>
              <a:t>systems</a:t>
            </a:r>
            <a:r>
              <a:rPr lang="en-IN" sz="3600" dirty="0" smtClean="0">
                <a:latin typeface="Berlin Sans FB" pitchFamily="34" charset="0"/>
              </a:rPr>
              <a:t> and network traffic and analyzes</a:t>
            </a:r>
          </a:p>
          <a:p>
            <a:r>
              <a:rPr lang="en-IN" sz="3600" dirty="0" smtClean="0">
                <a:latin typeface="Berlin Sans FB" pitchFamily="34" charset="0"/>
              </a:rPr>
              <a:t> that traffic for </a:t>
            </a:r>
            <a:r>
              <a:rPr lang="en-IN" sz="3600" dirty="0">
                <a:latin typeface="Berlin Sans FB" pitchFamily="34" charset="0"/>
              </a:rPr>
              <a:t>possible hostile attacks </a:t>
            </a:r>
            <a:endParaRPr lang="en-IN" sz="3600" dirty="0" smtClean="0">
              <a:latin typeface="Berlin Sans FB" pitchFamily="34" charset="0"/>
            </a:endParaRPr>
          </a:p>
          <a:p>
            <a:r>
              <a:rPr lang="en-IN" sz="3600" dirty="0" smtClean="0">
                <a:latin typeface="Berlin Sans FB" pitchFamily="34" charset="0"/>
              </a:rPr>
              <a:t>originating </a:t>
            </a:r>
            <a:r>
              <a:rPr lang="en-IN" sz="3600" dirty="0">
                <a:latin typeface="Berlin Sans FB" pitchFamily="34" charset="0"/>
              </a:rPr>
              <a:t>from outside the </a:t>
            </a:r>
            <a:r>
              <a:rPr lang="en-IN" sz="3600" dirty="0" smtClean="0">
                <a:latin typeface="Berlin Sans FB" pitchFamily="34" charset="0"/>
              </a:rPr>
              <a:t>organization</a:t>
            </a:r>
          </a:p>
          <a:p>
            <a:r>
              <a:rPr lang="en-IN" sz="3600" dirty="0" smtClean="0">
                <a:latin typeface="Berlin Sans FB" pitchFamily="34" charset="0"/>
              </a:rPr>
              <a:t> </a:t>
            </a:r>
            <a:r>
              <a:rPr lang="en-IN" sz="3600" dirty="0">
                <a:latin typeface="Berlin Sans FB" pitchFamily="34" charset="0"/>
              </a:rPr>
              <a:t>and </a:t>
            </a:r>
            <a:r>
              <a:rPr lang="en-IN" sz="3600" dirty="0" smtClean="0">
                <a:latin typeface="Berlin Sans FB" pitchFamily="34" charset="0"/>
              </a:rPr>
              <a:t>also </a:t>
            </a:r>
            <a:r>
              <a:rPr lang="en-IN" sz="3600" dirty="0">
                <a:latin typeface="Berlin Sans FB" pitchFamily="34" charset="0"/>
              </a:rPr>
              <a:t>for </a:t>
            </a:r>
            <a:r>
              <a:rPr lang="en-IN" sz="3600" b="1" dirty="0" smtClean="0">
                <a:latin typeface="Berlin Sans FB" pitchFamily="34" charset="0"/>
              </a:rPr>
              <a:t>system</a:t>
            </a:r>
            <a:r>
              <a:rPr lang="en-IN" sz="3600" dirty="0">
                <a:latin typeface="Berlin Sans FB" pitchFamily="34" charset="0"/>
              </a:rPr>
              <a:t> misuse or attacks </a:t>
            </a:r>
            <a:endParaRPr lang="en-IN" sz="3600" dirty="0" smtClean="0">
              <a:latin typeface="Berlin Sans FB" pitchFamily="34" charset="0"/>
            </a:endParaRPr>
          </a:p>
          <a:p>
            <a:r>
              <a:rPr lang="en-IN" sz="3600" dirty="0" smtClean="0">
                <a:latin typeface="Berlin Sans FB" pitchFamily="34" charset="0"/>
              </a:rPr>
              <a:t>originating from </a:t>
            </a:r>
            <a:r>
              <a:rPr lang="en-IN" sz="3600" dirty="0">
                <a:latin typeface="Berlin Sans FB" pitchFamily="34" charset="0"/>
              </a:rPr>
              <a:t>inside the organization.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95" y="357166"/>
            <a:ext cx="6859787" cy="657220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Bernard MT Condensed" pitchFamily="18" charset="0"/>
              </a:rPr>
              <a:t>FUNCTIONS OF IDS</a:t>
            </a:r>
            <a:endParaRPr lang="en-IN" sz="40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382" y="1500174"/>
            <a:ext cx="7928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 smtClean="0">
                <a:latin typeface="Berlin Sans FB" pitchFamily="34" charset="0"/>
              </a:rPr>
              <a:t>   An </a:t>
            </a:r>
            <a:r>
              <a:rPr lang="en-IN" sz="3200" dirty="0">
                <a:latin typeface="Berlin Sans FB" pitchFamily="34" charset="0"/>
              </a:rPr>
              <a:t>IDS detects attacks as soon as </a:t>
            </a:r>
            <a:r>
              <a:rPr lang="en-IN" sz="3200" dirty="0" smtClean="0">
                <a:latin typeface="Berlin Sans FB" pitchFamily="34" charset="0"/>
              </a:rPr>
              <a:t>possible </a:t>
            </a:r>
          </a:p>
          <a:p>
            <a:r>
              <a:rPr lang="en-IN" sz="3200" dirty="0" smtClean="0">
                <a:latin typeface="Berlin Sans FB" pitchFamily="34" charset="0"/>
              </a:rPr>
              <a:t>and takes appropriate </a:t>
            </a:r>
            <a:r>
              <a:rPr lang="en-IN" sz="3200" dirty="0">
                <a:latin typeface="Berlin Sans FB" pitchFamily="34" charset="0"/>
              </a:rPr>
              <a:t>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2643182"/>
            <a:ext cx="7641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 smtClean="0">
                <a:latin typeface="Berlin Sans FB" pitchFamily="34" charset="0"/>
              </a:rPr>
              <a:t>   An </a:t>
            </a:r>
            <a:r>
              <a:rPr lang="en-IN" sz="3200" dirty="0">
                <a:latin typeface="Berlin Sans FB" pitchFamily="34" charset="0"/>
              </a:rPr>
              <a:t>IDS does not usually take </a:t>
            </a:r>
            <a:r>
              <a:rPr lang="en-IN" sz="3200" dirty="0" smtClean="0">
                <a:latin typeface="Berlin Sans FB" pitchFamily="34" charset="0"/>
              </a:rPr>
              <a:t>preventive</a:t>
            </a:r>
          </a:p>
          <a:p>
            <a:r>
              <a:rPr lang="en-IN" sz="3200" dirty="0" smtClean="0">
                <a:latin typeface="Berlin Sans FB" pitchFamily="34" charset="0"/>
              </a:rPr>
              <a:t> </a:t>
            </a:r>
            <a:r>
              <a:rPr lang="en-IN" sz="3200" dirty="0">
                <a:latin typeface="Berlin Sans FB" pitchFamily="34" charset="0"/>
              </a:rPr>
              <a:t>measures </a:t>
            </a:r>
            <a:r>
              <a:rPr lang="en-IN" sz="3200" dirty="0" smtClean="0">
                <a:latin typeface="Berlin Sans FB" pitchFamily="34" charset="0"/>
              </a:rPr>
              <a:t>when an </a:t>
            </a:r>
            <a:r>
              <a:rPr lang="en-IN" sz="3200" dirty="0">
                <a:latin typeface="Berlin Sans FB" pitchFamily="34" charset="0"/>
              </a:rPr>
              <a:t>attack is detected.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3786190"/>
            <a:ext cx="7459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 smtClean="0">
                <a:latin typeface="Berlin Sans FB" pitchFamily="34" charset="0"/>
              </a:rPr>
              <a:t>   It </a:t>
            </a:r>
            <a:r>
              <a:rPr lang="en-IN" sz="3200" dirty="0">
                <a:latin typeface="Berlin Sans FB" pitchFamily="34" charset="0"/>
              </a:rPr>
              <a:t>is a reactive rather than a </a:t>
            </a:r>
            <a:r>
              <a:rPr lang="en-IN" sz="3200" dirty="0" smtClean="0">
                <a:latin typeface="Berlin Sans FB" pitchFamily="34" charset="0"/>
              </a:rPr>
              <a:t>pro-active</a:t>
            </a:r>
          </a:p>
          <a:p>
            <a:r>
              <a:rPr lang="en-IN" sz="3200" dirty="0" smtClean="0">
                <a:latin typeface="Berlin Sans FB" pitchFamily="34" charset="0"/>
              </a:rPr>
              <a:t>  </a:t>
            </a:r>
            <a:r>
              <a:rPr lang="en-IN" sz="3200" dirty="0">
                <a:latin typeface="Berlin Sans FB" pitchFamily="34" charset="0"/>
              </a:rPr>
              <a:t>agent.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4780674"/>
            <a:ext cx="7420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 smtClean="0">
                <a:latin typeface="Berlin Sans FB" pitchFamily="34" charset="0"/>
              </a:rPr>
              <a:t>   It </a:t>
            </a:r>
            <a:r>
              <a:rPr lang="en-IN" sz="3200" dirty="0">
                <a:latin typeface="Berlin Sans FB" pitchFamily="34" charset="0"/>
              </a:rPr>
              <a:t>plays a role of informant rather </a:t>
            </a:r>
            <a:r>
              <a:rPr lang="en-IN" sz="3200" dirty="0" smtClean="0">
                <a:latin typeface="Berlin Sans FB" pitchFamily="34" charset="0"/>
              </a:rPr>
              <a:t>than</a:t>
            </a:r>
          </a:p>
          <a:p>
            <a:r>
              <a:rPr lang="en-IN" sz="3200" dirty="0" smtClean="0">
                <a:latin typeface="Berlin Sans FB" pitchFamily="34" charset="0"/>
              </a:rPr>
              <a:t> </a:t>
            </a:r>
            <a:r>
              <a:rPr lang="en-IN" sz="3200" dirty="0">
                <a:latin typeface="Berlin Sans FB" pitchFamily="34" charset="0"/>
              </a:rPr>
              <a:t>a police officer.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2786175_TF02895261" id="{09871225-3C89-4965-9994-3C1727E7602C}" vid="{4AD81417-1316-475F-B518-906C0D665D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</TotalTime>
  <Words>390</Words>
  <Application>Microsoft Office PowerPoint</Application>
  <PresentationFormat>On-screen Show (4:3)</PresentationFormat>
  <Paragraphs>93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Department of Computer Science and Engineering</vt:lpstr>
      <vt:lpstr>Slide 2</vt:lpstr>
      <vt:lpstr>Slide 3</vt:lpstr>
      <vt:lpstr>INTRODUCTION</vt:lpstr>
      <vt:lpstr>Slide 5</vt:lpstr>
      <vt:lpstr>What is Intrusion</vt:lpstr>
      <vt:lpstr>Slide 7</vt:lpstr>
      <vt:lpstr>NEED OF INTRUSION DETECTION SYSTEM</vt:lpstr>
      <vt:lpstr>FUNCTIONS OF IDS</vt:lpstr>
      <vt:lpstr>TYPES OF IDS</vt:lpstr>
      <vt:lpstr>NIDS :-</vt:lpstr>
      <vt:lpstr>HIDS :-</vt:lpstr>
      <vt:lpstr>HIDS :-</vt:lpstr>
      <vt:lpstr>Application – Based IDS :-</vt:lpstr>
      <vt:lpstr>CONCLUSION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pooja</cp:lastModifiedBy>
  <cp:revision>11</cp:revision>
  <dcterms:created xsi:type="dcterms:W3CDTF">2018-04-05T04:39:38Z</dcterms:created>
  <dcterms:modified xsi:type="dcterms:W3CDTF">2018-04-08T09:29:50Z</dcterms:modified>
</cp:coreProperties>
</file>